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C79ABD-DE80-4453-AAE7-E0E1F7BCA92D}">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 id="320"/>
            <p14:sldId id="274"/>
            <p14:sldId id="275"/>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25" autoAdjust="0"/>
  </p:normalViewPr>
  <p:slideViewPr>
    <p:cSldViewPr snapToGrid="0" snapToObjects="1">
      <p:cViewPr varScale="1">
        <p:scale>
          <a:sx n="74" d="100"/>
          <a:sy n="74" d="100"/>
        </p:scale>
        <p:origin x="96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7116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github.com/Raj-Chhadia/SpaceY/blob/main/week%201/Data%20Wrangling.ipynb"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hyperlink" Target="https://github.com/Raj-Chhadia/SpaceY/blob/8d8932bfc9f3c98937fe3f60290bc499fe1243e4/week%202/EDA%20with%20Data%20Visualisation.ipynb"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aj-Chhadia/SpaceY/blob/08c582584b11d34986f6051fda11821425aab605/week%201/Data%20Collection.ipynb"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aj-Chhadia/SpaceY/blob/e21cf96329b06cc1aaef52ab40c0657269f0b174/week%201/webscraping.ipynb"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Raj Chhadia</a:t>
            </a:r>
          </a:p>
          <a:p>
            <a:r>
              <a:rPr lang="en-US" dirty="0">
                <a:solidFill>
                  <a:schemeClr val="bg2"/>
                </a:solidFill>
                <a:latin typeface="Abadi" panose="020B0604020104020204" pitchFamily="34" charset="0"/>
                <a:ea typeface="SF Pro" pitchFamily="2" charset="0"/>
                <a:cs typeface="SF Pro" pitchFamily="2" charset="0"/>
              </a:rPr>
              <a:t>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4EB511BB-80BA-4B8A-819F-DCF417E920BD}"/>
              </a:ext>
            </a:extLst>
          </p:cNvPr>
          <p:cNvPicPr>
            <a:picLocks noChangeAspect="1"/>
          </p:cNvPicPr>
          <p:nvPr/>
        </p:nvPicPr>
        <p:blipFill rotWithShape="1">
          <a:blip r:embed="rId3"/>
          <a:srcRect l="3548" t="2638" r="5498" b="12137"/>
          <a:stretch/>
        </p:blipFill>
        <p:spPr>
          <a:xfrm>
            <a:off x="0" y="1370942"/>
            <a:ext cx="7680653" cy="5529100"/>
          </a:xfrm>
          <a:prstGeom prst="rect">
            <a:avLst/>
          </a:prstGeom>
        </p:spPr>
      </p:pic>
      <p:pic>
        <p:nvPicPr>
          <p:cNvPr id="10" name="Picture 9">
            <a:extLst>
              <a:ext uri="{FF2B5EF4-FFF2-40B4-BE49-F238E27FC236}">
                <a16:creationId xmlns:a16="http://schemas.microsoft.com/office/drawing/2014/main" id="{CC7A6B86-264E-47A6-9D60-908CD60DCA71}"/>
              </a:ext>
            </a:extLst>
          </p:cNvPr>
          <p:cNvPicPr>
            <a:picLocks noChangeAspect="1"/>
          </p:cNvPicPr>
          <p:nvPr/>
        </p:nvPicPr>
        <p:blipFill>
          <a:blip r:embed="rId4"/>
          <a:stretch>
            <a:fillRect/>
          </a:stretch>
        </p:blipFill>
        <p:spPr>
          <a:xfrm>
            <a:off x="7691767" y="1732462"/>
            <a:ext cx="4500233" cy="1696538"/>
          </a:xfrm>
          <a:prstGeom prst="rect">
            <a:avLst/>
          </a:prstGeom>
        </p:spPr>
      </p:pic>
      <p:sp>
        <p:nvSpPr>
          <p:cNvPr id="11" name="TextBox 10">
            <a:extLst>
              <a:ext uri="{FF2B5EF4-FFF2-40B4-BE49-F238E27FC236}">
                <a16:creationId xmlns:a16="http://schemas.microsoft.com/office/drawing/2014/main" id="{D37FB3A6-219A-4B5F-A231-C2298AEB68C2}"/>
              </a:ext>
            </a:extLst>
          </p:cNvPr>
          <p:cNvSpPr txBox="1"/>
          <p:nvPr/>
        </p:nvSpPr>
        <p:spPr>
          <a:xfrm>
            <a:off x="8234624" y="1205648"/>
            <a:ext cx="1919235" cy="461665"/>
          </a:xfrm>
          <a:prstGeom prst="rect">
            <a:avLst/>
          </a:prstGeom>
          <a:noFill/>
        </p:spPr>
        <p:txBody>
          <a:bodyPr wrap="square" rtlCol="0">
            <a:spAutoFit/>
          </a:bodyPr>
          <a:lstStyle/>
          <a:p>
            <a:r>
              <a:rPr lang="en-IN" sz="2400" dirty="0">
                <a:hlinkClick r:id="rId5"/>
              </a:rPr>
              <a:t>GitHub link</a:t>
            </a:r>
            <a:endParaRPr lang="en-IN" sz="2400" dirty="0"/>
          </a:p>
        </p:txBody>
      </p:sp>
      <p:pic>
        <p:nvPicPr>
          <p:cNvPr id="7" name="Picture 6">
            <a:extLst>
              <a:ext uri="{FF2B5EF4-FFF2-40B4-BE49-F238E27FC236}">
                <a16:creationId xmlns:a16="http://schemas.microsoft.com/office/drawing/2014/main" id="{16872C39-302A-4BF9-861E-5D427E17530D}"/>
              </a:ext>
            </a:extLst>
          </p:cNvPr>
          <p:cNvPicPr>
            <a:picLocks noChangeAspect="1"/>
          </p:cNvPicPr>
          <p:nvPr/>
        </p:nvPicPr>
        <p:blipFill>
          <a:blip r:embed="rId6"/>
          <a:stretch>
            <a:fillRect/>
          </a:stretch>
        </p:blipFill>
        <p:spPr>
          <a:xfrm>
            <a:off x="7691767" y="3429000"/>
            <a:ext cx="4309241" cy="342396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CD8DF51-9152-4B79-A63B-AA3B2F51D611}"/>
              </a:ext>
            </a:extLst>
          </p:cNvPr>
          <p:cNvSpPr>
            <a:spLocks noGrp="1"/>
          </p:cNvSpPr>
          <p:nvPr>
            <p:ph sz="half" idx="1"/>
          </p:nvPr>
        </p:nvSpPr>
        <p:spPr>
          <a:xfrm>
            <a:off x="0" y="1356526"/>
            <a:ext cx="5889171" cy="5501473"/>
          </a:xfrm>
        </p:spPr>
        <p:txBody>
          <a:bodyPr/>
          <a:lstStyle/>
          <a:p>
            <a:pPr marL="273050" indent="-273050"/>
            <a:r>
              <a:rPr lang="en-IN" sz="1800" dirty="0"/>
              <a:t>Scatter Graphs plotted:</a:t>
            </a:r>
          </a:p>
          <a:p>
            <a:pPr lvl="1"/>
            <a:r>
              <a:rPr lang="en-IN" sz="1600" dirty="0"/>
              <a:t>Payload mass vs Flight Number</a:t>
            </a:r>
          </a:p>
          <a:p>
            <a:pPr lvl="1"/>
            <a:r>
              <a:rPr lang="en-IN" sz="1600" dirty="0"/>
              <a:t>Launch site vs Flight Number</a:t>
            </a:r>
          </a:p>
          <a:p>
            <a:pPr lvl="1"/>
            <a:r>
              <a:rPr lang="en-IN" sz="1600" dirty="0"/>
              <a:t>Launch site vs Payload mass</a:t>
            </a:r>
          </a:p>
          <a:p>
            <a:pPr lvl="1"/>
            <a:r>
              <a:rPr lang="en-IN" sz="1600" dirty="0"/>
              <a:t>Orbit vs Flight Number</a:t>
            </a:r>
          </a:p>
          <a:p>
            <a:pPr lvl="1"/>
            <a:r>
              <a:rPr lang="en-IN" sz="1600" dirty="0"/>
              <a:t>Orbit vs Payload mass</a:t>
            </a:r>
          </a:p>
          <a:p>
            <a:pPr marL="457200" lvl="1" indent="0" algn="just">
              <a:buNone/>
            </a:pPr>
            <a:endParaRPr lang="en-US" sz="1400" dirty="0"/>
          </a:p>
          <a:p>
            <a:pPr marL="273050" lvl="1" indent="-273050" algn="just">
              <a:buNone/>
            </a:pPr>
            <a:r>
              <a:rPr lang="en-US" sz="1400" dirty="0"/>
              <a:t>	Scatter plots can be used to spot outliers and other anomalies as well as patterns and trends in the data. They can also be used to locate clusters or groups of data or to investigate the relationship between two variables, such as whether they are positively or negatively associated.</a:t>
            </a:r>
            <a:endParaRPr lang="en-IN" sz="1400" dirty="0"/>
          </a:p>
        </p:txBody>
      </p:sp>
      <p:sp>
        <p:nvSpPr>
          <p:cNvPr id="7" name="Content Placeholder 6">
            <a:extLst>
              <a:ext uri="{FF2B5EF4-FFF2-40B4-BE49-F238E27FC236}">
                <a16:creationId xmlns:a16="http://schemas.microsoft.com/office/drawing/2014/main" id="{27D6F895-1ED1-4D0A-8F18-A2923070FCDE}"/>
              </a:ext>
            </a:extLst>
          </p:cNvPr>
          <p:cNvSpPr>
            <a:spLocks noGrp="1"/>
          </p:cNvSpPr>
          <p:nvPr>
            <p:ph sz="half" idx="2"/>
          </p:nvPr>
        </p:nvSpPr>
        <p:spPr>
          <a:xfrm>
            <a:off x="6104011" y="1356527"/>
            <a:ext cx="5957360" cy="2532185"/>
          </a:xfrm>
        </p:spPr>
        <p:txBody>
          <a:bodyPr/>
          <a:lstStyle/>
          <a:p>
            <a:r>
              <a:rPr lang="en-IN" sz="1800" dirty="0"/>
              <a:t>Bar Graph:</a:t>
            </a:r>
          </a:p>
          <a:p>
            <a:pPr lvl="1"/>
            <a:r>
              <a:rPr lang="en-IN" sz="1800" dirty="0"/>
              <a:t>Success rate vs orbit</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6" name="Picture 15">
            <a:extLst>
              <a:ext uri="{FF2B5EF4-FFF2-40B4-BE49-F238E27FC236}">
                <a16:creationId xmlns:a16="http://schemas.microsoft.com/office/drawing/2014/main" id="{E3E31757-C370-4B84-9191-66EA3CAB120B}"/>
              </a:ext>
            </a:extLst>
          </p:cNvPr>
          <p:cNvPicPr>
            <a:picLocks noChangeAspect="1"/>
          </p:cNvPicPr>
          <p:nvPr/>
        </p:nvPicPr>
        <p:blipFill>
          <a:blip r:embed="rId3"/>
          <a:stretch>
            <a:fillRect/>
          </a:stretch>
        </p:blipFill>
        <p:spPr>
          <a:xfrm>
            <a:off x="0" y="4854413"/>
            <a:ext cx="5889171" cy="1874682"/>
          </a:xfrm>
          <a:prstGeom prst="rect">
            <a:avLst/>
          </a:prstGeom>
        </p:spPr>
      </p:pic>
      <p:sp>
        <p:nvSpPr>
          <p:cNvPr id="19" name="Content Placeholder 6">
            <a:extLst>
              <a:ext uri="{FF2B5EF4-FFF2-40B4-BE49-F238E27FC236}">
                <a16:creationId xmlns:a16="http://schemas.microsoft.com/office/drawing/2014/main" id="{5AA6EC1A-3F19-4DF1-92D9-3E114337716A}"/>
              </a:ext>
            </a:extLst>
          </p:cNvPr>
          <p:cNvSpPr txBox="1">
            <a:spLocks/>
          </p:cNvSpPr>
          <p:nvPr/>
        </p:nvSpPr>
        <p:spPr>
          <a:xfrm>
            <a:off x="6234640" y="4107262"/>
            <a:ext cx="5957360" cy="25321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Line Graph:</a:t>
            </a:r>
          </a:p>
          <a:p>
            <a:pPr lvl="1"/>
            <a:r>
              <a:rPr lang="en-IN" sz="1800" dirty="0"/>
              <a:t>Launch Success vs year</a:t>
            </a:r>
          </a:p>
        </p:txBody>
      </p:sp>
      <p:pic>
        <p:nvPicPr>
          <p:cNvPr id="21" name="Picture 20">
            <a:extLst>
              <a:ext uri="{FF2B5EF4-FFF2-40B4-BE49-F238E27FC236}">
                <a16:creationId xmlns:a16="http://schemas.microsoft.com/office/drawing/2014/main" id="{639F5D0D-879F-47F2-9D96-14E46B23181C}"/>
              </a:ext>
            </a:extLst>
          </p:cNvPr>
          <p:cNvPicPr>
            <a:picLocks noChangeAspect="1"/>
          </p:cNvPicPr>
          <p:nvPr/>
        </p:nvPicPr>
        <p:blipFill>
          <a:blip r:embed="rId4"/>
          <a:stretch>
            <a:fillRect/>
          </a:stretch>
        </p:blipFill>
        <p:spPr>
          <a:xfrm>
            <a:off x="6451319" y="4725508"/>
            <a:ext cx="4181437" cy="2132492"/>
          </a:xfrm>
          <a:prstGeom prst="rect">
            <a:avLst/>
          </a:prstGeom>
        </p:spPr>
      </p:pic>
      <p:sp>
        <p:nvSpPr>
          <p:cNvPr id="22" name="TextBox 21">
            <a:extLst>
              <a:ext uri="{FF2B5EF4-FFF2-40B4-BE49-F238E27FC236}">
                <a16:creationId xmlns:a16="http://schemas.microsoft.com/office/drawing/2014/main" id="{0B7FC340-668B-4623-8CEA-0899CB589456}"/>
              </a:ext>
            </a:extLst>
          </p:cNvPr>
          <p:cNvSpPr txBox="1"/>
          <p:nvPr/>
        </p:nvSpPr>
        <p:spPr>
          <a:xfrm>
            <a:off x="287491" y="4203116"/>
            <a:ext cx="1898660" cy="461665"/>
          </a:xfrm>
          <a:prstGeom prst="rect">
            <a:avLst/>
          </a:prstGeom>
          <a:noFill/>
        </p:spPr>
        <p:txBody>
          <a:bodyPr wrap="square" rtlCol="0">
            <a:spAutoFit/>
          </a:bodyPr>
          <a:lstStyle/>
          <a:p>
            <a:r>
              <a:rPr lang="en-IN" sz="2400" dirty="0">
                <a:hlinkClick r:id="rId5"/>
              </a:rPr>
              <a:t>GitHub link</a:t>
            </a:r>
            <a:endParaRPr lang="en-IN" sz="2400" dirty="0"/>
          </a:p>
        </p:txBody>
      </p:sp>
      <p:pic>
        <p:nvPicPr>
          <p:cNvPr id="11" name="Picture 10">
            <a:extLst>
              <a:ext uri="{FF2B5EF4-FFF2-40B4-BE49-F238E27FC236}">
                <a16:creationId xmlns:a16="http://schemas.microsoft.com/office/drawing/2014/main" id="{A057CF71-3EE2-44BF-9595-C18CAEFC4E4D}"/>
              </a:ext>
            </a:extLst>
          </p:cNvPr>
          <p:cNvPicPr>
            <a:picLocks noChangeAspect="1"/>
          </p:cNvPicPr>
          <p:nvPr/>
        </p:nvPicPr>
        <p:blipFill>
          <a:blip r:embed="rId6"/>
          <a:stretch>
            <a:fillRect/>
          </a:stretch>
        </p:blipFill>
        <p:spPr>
          <a:xfrm>
            <a:off x="6558825" y="1993665"/>
            <a:ext cx="4311894" cy="237753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9745589" cy="4938383"/>
          </a:xfrm>
          <a:prstGeom prst="rect">
            <a:avLst/>
          </a:prstGeom>
        </p:spPr>
        <p:txBody>
          <a:bodyPr lIns="91440" tIns="45720" rIns="91440" bIns="45720" anchor="t"/>
          <a:lstStyle/>
          <a:p>
            <a:pPr marL="0" indent="0" algn="l">
              <a:buNone/>
            </a:pPr>
            <a:r>
              <a:rPr lang="en-US" sz="1800" b="1" i="0" u="none" strike="noStrike" baseline="0" dirty="0">
                <a:solidFill>
                  <a:srgbClr val="6D6D6D"/>
                </a:solidFill>
                <a:latin typeface="Arial" panose="020B0604020202020204" pitchFamily="34" charset="0"/>
              </a:rPr>
              <a:t>We performed SQL queries to gather information from given datas</a:t>
            </a:r>
            <a:r>
              <a:rPr lang="en-US" sz="1800" b="1" i="0" u="none" strike="noStrike" baseline="0" dirty="0">
                <a:solidFill>
                  <a:srgbClr val="454545"/>
                </a:solidFill>
                <a:latin typeface="Arial" panose="020B0604020202020204" pitchFamily="34" charset="0"/>
              </a:rPr>
              <a:t>e</a:t>
            </a:r>
            <a:r>
              <a:rPr lang="en-US" sz="1800" b="1" i="0" u="none" strike="noStrike" baseline="0" dirty="0">
                <a:solidFill>
                  <a:srgbClr val="6D6D6D"/>
                </a:solidFill>
                <a:latin typeface="Arial" panose="020B0604020202020204" pitchFamily="34" charset="0"/>
              </a:rPr>
              <a:t>t </a:t>
            </a:r>
            <a:r>
              <a:rPr lang="en-US" sz="1800" b="1" i="0" u="none" strike="noStrike" baseline="0" dirty="0">
                <a:solidFill>
                  <a:srgbClr val="888888"/>
                </a:solidFill>
                <a:latin typeface="Arial" panose="020B0604020202020204" pitchFamily="34" charset="0"/>
              </a:rPr>
              <a:t>:</a:t>
            </a:r>
          </a:p>
          <a:p>
            <a:pPr algn="l"/>
            <a:r>
              <a:rPr lang="en-US" sz="1800" b="0" i="0" u="none" strike="noStrike" baseline="0" dirty="0">
                <a:solidFill>
                  <a:srgbClr val="6D6D6D"/>
                </a:solidFill>
                <a:latin typeface="Arial" panose="020B0604020202020204" pitchFamily="34" charset="0"/>
              </a:rPr>
              <a:t>Displaying the names of the unique launch s</a:t>
            </a:r>
            <a:r>
              <a:rPr lang="en-US" sz="1800" b="0" i="0" u="none" strike="noStrike" baseline="0" dirty="0">
                <a:solidFill>
                  <a:srgbClr val="888888"/>
                </a:solidFill>
                <a:latin typeface="Arial" panose="020B0604020202020204" pitchFamily="34" charset="0"/>
              </a:rPr>
              <a:t>i</a:t>
            </a:r>
            <a:r>
              <a:rPr lang="en-US" sz="1800" b="0" i="0" u="none" strike="noStrike" baseline="0" dirty="0">
                <a:solidFill>
                  <a:srgbClr val="6D6D6D"/>
                </a:solidFill>
                <a:latin typeface="Arial" panose="020B0604020202020204" pitchFamily="34" charset="0"/>
              </a:rPr>
              <a:t>tes in the space mission</a:t>
            </a:r>
          </a:p>
          <a:p>
            <a:pPr algn="l"/>
            <a:r>
              <a:rPr lang="en-US" sz="1800" b="0" i="0" u="none" strike="noStrike" baseline="0" dirty="0">
                <a:solidFill>
                  <a:srgbClr val="6D6D6D"/>
                </a:solidFill>
                <a:latin typeface="Arial" panose="020B0604020202020204" pitchFamily="34" charset="0"/>
              </a:rPr>
              <a:t>D</a:t>
            </a:r>
            <a:r>
              <a:rPr lang="en-US" sz="1800" b="0" i="0" u="none" strike="noStrike" baseline="0" dirty="0">
                <a:solidFill>
                  <a:srgbClr val="888888"/>
                </a:solidFill>
                <a:latin typeface="Arial" panose="020B0604020202020204" pitchFamily="34" charset="0"/>
              </a:rPr>
              <a:t>i</a:t>
            </a:r>
            <a:r>
              <a:rPr lang="en-US" sz="1800" b="0" i="0" u="none" strike="noStrike" baseline="0" dirty="0">
                <a:solidFill>
                  <a:srgbClr val="6D6D6D"/>
                </a:solidFill>
                <a:latin typeface="Arial" panose="020B0604020202020204" pitchFamily="34" charset="0"/>
              </a:rPr>
              <a:t>splay 5 records where launch sites begin with the stri</a:t>
            </a:r>
            <a:r>
              <a:rPr lang="en-US" sz="1800" b="0" i="0" u="none" strike="noStrike" baseline="0" dirty="0">
                <a:solidFill>
                  <a:srgbClr val="888888"/>
                </a:solidFill>
                <a:latin typeface="Arial" panose="020B0604020202020204" pitchFamily="34" charset="0"/>
              </a:rPr>
              <a:t>n</a:t>
            </a:r>
            <a:r>
              <a:rPr lang="en-US" sz="1800" b="0" i="0" u="none" strike="noStrike" baseline="0" dirty="0">
                <a:solidFill>
                  <a:srgbClr val="6D6D6D"/>
                </a:solidFill>
                <a:latin typeface="Arial" panose="020B0604020202020204" pitchFamily="34" charset="0"/>
              </a:rPr>
              <a:t>g 'CCA</a:t>
            </a:r>
            <a:r>
              <a:rPr lang="en-US" sz="1800" b="0" i="0" u="none" strike="noStrike" baseline="0" dirty="0">
                <a:solidFill>
                  <a:srgbClr val="888888"/>
                </a:solidFill>
                <a:latin typeface="Arial" panose="020B0604020202020204" pitchFamily="34" charset="0"/>
              </a:rPr>
              <a:t>'</a:t>
            </a:r>
          </a:p>
          <a:p>
            <a:pPr algn="l"/>
            <a:r>
              <a:rPr lang="en-US" sz="1800" b="0" i="0" u="none" strike="noStrike" baseline="0" dirty="0">
                <a:solidFill>
                  <a:srgbClr val="6D6D6D"/>
                </a:solidFill>
                <a:latin typeface="Arial" panose="020B0604020202020204" pitchFamily="34" charset="0"/>
              </a:rPr>
              <a:t>Displaying the total payload mass carried by boosters </a:t>
            </a:r>
            <a:r>
              <a:rPr lang="en-US" sz="1800" b="0" i="0" u="none" strike="noStrike" baseline="0" dirty="0">
                <a:solidFill>
                  <a:srgbClr val="888888"/>
                </a:solidFill>
                <a:latin typeface="Arial" panose="020B0604020202020204" pitchFamily="34" charset="0"/>
              </a:rPr>
              <a:t>l</a:t>
            </a:r>
            <a:r>
              <a:rPr lang="en-US" sz="1800" b="0" i="0" u="none" strike="noStrike" baseline="0" dirty="0">
                <a:solidFill>
                  <a:srgbClr val="6D6D6D"/>
                </a:solidFill>
                <a:latin typeface="Arial" panose="020B0604020202020204" pitchFamily="34" charset="0"/>
              </a:rPr>
              <a:t>aunched by NASA (CRS)</a:t>
            </a:r>
          </a:p>
          <a:p>
            <a:pPr algn="l"/>
            <a:r>
              <a:rPr lang="en-US" sz="1800" b="0" i="0" u="none" strike="noStrike" baseline="0" dirty="0">
                <a:solidFill>
                  <a:srgbClr val="6D6D6D"/>
                </a:solidFill>
                <a:latin typeface="Arial" panose="020B0604020202020204" pitchFamily="34" charset="0"/>
              </a:rPr>
              <a:t>D</a:t>
            </a:r>
            <a:r>
              <a:rPr lang="en-US" sz="1800" b="0" i="0" u="none" strike="noStrike" baseline="0" dirty="0">
                <a:solidFill>
                  <a:srgbClr val="888888"/>
                </a:solidFill>
                <a:latin typeface="Arial" panose="020B0604020202020204" pitchFamily="34" charset="0"/>
              </a:rPr>
              <a:t>i</a:t>
            </a:r>
            <a:r>
              <a:rPr lang="en-US" sz="1800" b="0" i="0" u="none" strike="noStrike" baseline="0" dirty="0">
                <a:solidFill>
                  <a:srgbClr val="6D6D6D"/>
                </a:solidFill>
                <a:latin typeface="Arial" panose="020B0604020202020204" pitchFamily="34" charset="0"/>
              </a:rPr>
              <a:t>splaying average payload mass carried by booster version F9vl. l</a:t>
            </a:r>
          </a:p>
          <a:p>
            <a:pPr algn="l"/>
            <a:r>
              <a:rPr lang="en-US" sz="1800" b="0" i="0" u="none" strike="noStrike" baseline="0" dirty="0">
                <a:solidFill>
                  <a:srgbClr val="6D6D6D"/>
                </a:solidFill>
                <a:latin typeface="Arial" panose="020B0604020202020204" pitchFamily="34" charset="0"/>
              </a:rPr>
              <a:t>Listing the date where the successful landing outcome in drone ship was achieved</a:t>
            </a:r>
          </a:p>
          <a:p>
            <a:pPr algn="l"/>
            <a:r>
              <a:rPr lang="en-US" sz="1800" b="0" i="0" u="none" strike="noStrike" baseline="0" dirty="0">
                <a:solidFill>
                  <a:srgbClr val="6D6D6D"/>
                </a:solidFill>
                <a:latin typeface="Arial" panose="020B0604020202020204" pitchFamily="34" charset="0"/>
              </a:rPr>
              <a:t>Listing the names of the boosters which have success in ground pad and have payload mass greater than 4000 but less than 6000</a:t>
            </a:r>
          </a:p>
          <a:p>
            <a:pPr algn="l"/>
            <a:r>
              <a:rPr lang="en-US" sz="1800" b="0" i="0" u="none" strike="noStrike" baseline="0" dirty="0">
                <a:solidFill>
                  <a:srgbClr val="6D6D6D"/>
                </a:solidFill>
                <a:latin typeface="Arial" panose="020B0604020202020204" pitchFamily="34" charset="0"/>
              </a:rPr>
              <a:t>Listing the total number of successful and failure mission outcomes</a:t>
            </a:r>
          </a:p>
          <a:p>
            <a:pPr algn="l"/>
            <a:r>
              <a:rPr lang="en-US" sz="1800" b="0" i="0" u="none" strike="noStrike" baseline="0" dirty="0">
                <a:solidFill>
                  <a:srgbClr val="6D6D6D"/>
                </a:solidFill>
                <a:latin typeface="Arial" panose="020B0604020202020204" pitchFamily="34" charset="0"/>
              </a:rPr>
              <a:t>Listing the names of the </a:t>
            </a:r>
            <a:r>
              <a:rPr lang="en-US" sz="1800" b="0" i="0" u="none" strike="noStrike" baseline="0" dirty="0" err="1">
                <a:solidFill>
                  <a:srgbClr val="6D6D6D"/>
                </a:solidFill>
                <a:latin typeface="Arial" panose="020B0604020202020204" pitchFamily="34" charset="0"/>
              </a:rPr>
              <a:t>booster_versions</a:t>
            </a:r>
            <a:r>
              <a:rPr lang="en-US" sz="1800" b="0" i="0" u="none" strike="noStrike" baseline="0" dirty="0">
                <a:solidFill>
                  <a:srgbClr val="6D6D6D"/>
                </a:solidFill>
                <a:latin typeface="Arial" panose="020B0604020202020204" pitchFamily="34" charset="0"/>
              </a:rPr>
              <a:t> which have carried the maximum payload mass</a:t>
            </a:r>
          </a:p>
          <a:p>
            <a:pPr algn="l"/>
            <a:r>
              <a:rPr lang="en-US" sz="1800" b="0" i="0" u="none" strike="noStrike" baseline="0" dirty="0">
                <a:solidFill>
                  <a:srgbClr val="6D6D6D"/>
                </a:solidFill>
                <a:latin typeface="Arial" panose="020B0604020202020204" pitchFamily="34" charset="0"/>
              </a:rPr>
              <a:t>Listing the failed </a:t>
            </a:r>
            <a:r>
              <a:rPr lang="en-US" sz="1800" b="0" i="0" u="none" strike="noStrike" baseline="0" dirty="0" err="1">
                <a:solidFill>
                  <a:srgbClr val="888888"/>
                </a:solidFill>
                <a:latin typeface="Arial" panose="020B0604020202020204" pitchFamily="34" charset="0"/>
              </a:rPr>
              <a:t>l</a:t>
            </a:r>
            <a:r>
              <a:rPr lang="en-US" sz="1800" b="0" i="0" u="none" strike="noStrike" baseline="0" dirty="0" err="1">
                <a:solidFill>
                  <a:srgbClr val="6D6D6D"/>
                </a:solidFill>
                <a:latin typeface="Arial" panose="020B0604020202020204" pitchFamily="34" charset="0"/>
              </a:rPr>
              <a:t>anding_outcomes</a:t>
            </a:r>
            <a:r>
              <a:rPr lang="en-US" sz="1800" b="0" i="0" u="none" strike="noStrike" baseline="0" dirty="0">
                <a:solidFill>
                  <a:srgbClr val="6D6D6D"/>
                </a:solidFill>
                <a:latin typeface="Arial" panose="020B0604020202020204" pitchFamily="34" charset="0"/>
              </a:rPr>
              <a:t> in drone ship, their booster versions, and launch site names for the year2015</a:t>
            </a:r>
          </a:p>
          <a:p>
            <a:pPr algn="l"/>
            <a:r>
              <a:rPr lang="en-US" sz="1800" b="0" i="0" u="none" strike="noStrike" baseline="0" dirty="0">
                <a:solidFill>
                  <a:srgbClr val="6D6D6D"/>
                </a:solidFill>
                <a:latin typeface="Arial" panose="020B0604020202020204" pitchFamily="34" charset="0"/>
              </a:rPr>
              <a:t>Ranking the count of landing outcomes (such as </a:t>
            </a:r>
            <a:r>
              <a:rPr lang="en-US" sz="1800" b="0" i="0" u="none" strike="noStrike" baseline="0" dirty="0" err="1">
                <a:solidFill>
                  <a:srgbClr val="6D6D6D"/>
                </a:solidFill>
                <a:latin typeface="Arial" panose="020B0604020202020204" pitchFamily="34" charset="0"/>
              </a:rPr>
              <a:t>FaiIure</a:t>
            </a:r>
            <a:r>
              <a:rPr lang="en-US" sz="1800" b="0" i="0" u="none" strike="noStrike" baseline="0" dirty="0">
                <a:solidFill>
                  <a:srgbClr val="6D6D6D"/>
                </a:solidFill>
                <a:latin typeface="Arial" panose="020B0604020202020204" pitchFamily="34" charset="0"/>
              </a:rPr>
              <a:t> ( drone ship) or Success (ground pad)) between the date 2010-06</a:t>
            </a:r>
            <a:r>
              <a:rPr lang="en-US" sz="1800" b="0" i="0" u="none" strike="noStrike" baseline="0" dirty="0">
                <a:solidFill>
                  <a:srgbClr val="888888"/>
                </a:solidFill>
                <a:latin typeface="Arial" panose="020B0604020202020204" pitchFamily="34" charset="0"/>
              </a:rPr>
              <a:t>-</a:t>
            </a:r>
            <a:r>
              <a:rPr lang="en-US" sz="1800" b="0" i="0" u="none" strike="noStrike" baseline="0" dirty="0">
                <a:solidFill>
                  <a:srgbClr val="6D6D6D"/>
                </a:solidFill>
                <a:latin typeface="Arial" panose="020B0604020202020204" pitchFamily="34" charset="0"/>
              </a:rPr>
              <a:t>04 and 2017-03</a:t>
            </a:r>
            <a:r>
              <a:rPr lang="en-US" sz="1800" b="0" i="0" u="none" strike="noStrike" baseline="0" dirty="0">
                <a:solidFill>
                  <a:srgbClr val="888888"/>
                </a:solidFill>
                <a:latin typeface="Arial" panose="020B0604020202020204" pitchFamily="34" charset="0"/>
              </a:rPr>
              <a:t>-</a:t>
            </a:r>
            <a:r>
              <a:rPr lang="en-US" sz="1800" b="0" i="0" u="none" strike="noStrike" baseline="0" dirty="0">
                <a:solidFill>
                  <a:srgbClr val="6D6D6D"/>
                </a:solidFill>
                <a:latin typeface="Arial" panose="020B0604020202020204" pitchFamily="34" charset="0"/>
              </a:rPr>
              <a:t>20, in descending o</a:t>
            </a:r>
            <a:r>
              <a:rPr lang="en-US" sz="1800" b="0" i="0" u="none" strike="noStrike" baseline="0" dirty="0">
                <a:solidFill>
                  <a:srgbClr val="888888"/>
                </a:solidFill>
                <a:latin typeface="Arial" panose="020B0604020202020204" pitchFamily="34" charset="0"/>
              </a:rPr>
              <a:t>r</a:t>
            </a:r>
            <a:r>
              <a:rPr lang="en-US" sz="1800" b="0" i="0" u="none" strike="noStrike" baseline="0" dirty="0">
                <a:solidFill>
                  <a:srgbClr val="6D6D6D"/>
                </a:solidFill>
                <a:latin typeface="Arial" panose="020B0604020202020204" pitchFamily="34" charset="0"/>
              </a:rPr>
              <a:t>de</a:t>
            </a:r>
            <a:r>
              <a:rPr lang="en-US" sz="1800" b="0" i="0" u="none" strike="noStrike" baseline="0" dirty="0">
                <a:solidFill>
                  <a:srgbClr val="888888"/>
                </a:solidFill>
                <a:latin typeface="Arial" panose="020B0604020202020204" pitchFamily="34" charset="0"/>
              </a:rPr>
              <a:t>r.</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83F16BB5-F22E-455E-9EA2-96806931CE91}"/>
              </a:ext>
            </a:extLst>
          </p:cNvPr>
          <p:cNvSpPr txBox="1"/>
          <p:nvPr/>
        </p:nvSpPr>
        <p:spPr>
          <a:xfrm flipH="1">
            <a:off x="9704726" y="2175641"/>
            <a:ext cx="2042162" cy="461665"/>
          </a:xfrm>
          <a:prstGeom prst="rect">
            <a:avLst/>
          </a:prstGeom>
          <a:noFill/>
        </p:spPr>
        <p:txBody>
          <a:bodyPr wrap="square" rtlCol="0">
            <a:spAutoFit/>
          </a:bodyPr>
          <a:lstStyle/>
          <a:p>
            <a:r>
              <a:rPr lang="en-US" sz="2400" dirty="0"/>
              <a:t>GitHub Link</a:t>
            </a:r>
            <a:endParaRPr lang="en-IN" sz="24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539240"/>
            <a:ext cx="10515600" cy="37795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 and Web-Scrapping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and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for each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along with Interactive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Best Model for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44956"/>
            <a:ext cx="10530114"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spcBef>
                <a:spcPts val="1400"/>
              </a:spcBef>
            </a:pPr>
            <a:r>
              <a:rPr lang="en-US" sz="1800" dirty="0">
                <a:solidFill>
                  <a:schemeClr val="accent3">
                    <a:lumMod val="25000"/>
                  </a:schemeClr>
                </a:solidFill>
                <a:latin typeface="Abadi" panose="020B0604020104020204" pitchFamily="34" charset="0"/>
              </a:rPr>
              <a:t>Here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a:t>
            </a:r>
          </a:p>
          <a:p>
            <a:pPr lvl="1" algn="just">
              <a:spcBef>
                <a:spcPts val="1400"/>
              </a:spcBef>
            </a:pPr>
            <a:r>
              <a:rPr lang="en-US" sz="1800" dirty="0">
                <a:solidFill>
                  <a:schemeClr val="accent3">
                    <a:lumMod val="25000"/>
                  </a:schemeClr>
                </a:solidFill>
                <a:latin typeface="Abadi" panose="020B0604020104020204" pitchFamily="34" charset="0"/>
              </a:rPr>
              <a:t>Therefore, if we can determine if the first stage will land successfully.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With what factors, the rocket will land successfully?</a:t>
            </a:r>
          </a:p>
          <a:p>
            <a:pPr lvl="1">
              <a:spcBef>
                <a:spcPts val="1400"/>
              </a:spcBef>
            </a:pPr>
            <a:r>
              <a:rPr lang="en-US" sz="1800" dirty="0">
                <a:solidFill>
                  <a:schemeClr val="accent3">
                    <a:lumMod val="25000"/>
                  </a:schemeClr>
                </a:solidFill>
                <a:latin typeface="Abadi" panose="020B0604020104020204" pitchFamily="34" charset="0"/>
              </a:rPr>
              <a:t>The effect of each relationship of rocket variables on outcome.</a:t>
            </a:r>
          </a:p>
          <a:p>
            <a:pPr lvl="1">
              <a:spcBef>
                <a:spcPts val="1400"/>
              </a:spcBef>
            </a:pPr>
            <a:r>
              <a:rPr lang="en-US" sz="1800" dirty="0">
                <a:solidFill>
                  <a:schemeClr val="accent3">
                    <a:lumMod val="25000"/>
                  </a:schemeClr>
                </a:solidFill>
                <a:latin typeface="Abadi" panose="020B0604020104020204" pitchFamily="34" charset="0"/>
              </a:rPr>
              <a:t>Conditions which will aid SpaceX have to achieve the best results.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4920"/>
            <a:ext cx="10687961" cy="559308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Via SpaceX REST API, Web-Scrapping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Cleaning the data by dropping irrelevant columns for better predictive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bg2">
                    <a:lumMod val="50000"/>
                  </a:schemeClr>
                </a:solidFill>
                <a:latin typeface="Abadi"/>
              </a:rPr>
              <a:t>Using different SQL-Lite commands to find patterns between data. And plotted scatter and bar graphs plotted to show it.</a:t>
            </a:r>
          </a:p>
          <a:p>
            <a:pPr marL="228600" lvl="1">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1400"/>
              </a:spcBef>
            </a:pPr>
            <a:r>
              <a:rPr lang="en-US" sz="7600" dirty="0">
                <a:solidFill>
                  <a:schemeClr val="bg2">
                    <a:lumMod val="50000"/>
                  </a:schemeClr>
                </a:solidFill>
                <a:latin typeface="Abadi"/>
              </a:rPr>
              <a:t>Using Folium and </a:t>
            </a:r>
            <a:r>
              <a:rPr lang="en-US" sz="7600" dirty="0" err="1">
                <a:solidFill>
                  <a:schemeClr val="bg2">
                    <a:lumMod val="50000"/>
                  </a:schemeClr>
                </a:solidFill>
                <a:latin typeface="Abadi"/>
              </a:rPr>
              <a:t>Plotly</a:t>
            </a:r>
            <a:r>
              <a:rPr lang="en-US" sz="7600" dirty="0">
                <a:solidFill>
                  <a:schemeClr val="bg2">
                    <a:lumMod val="50000"/>
                  </a:schemeClr>
                </a:solidFill>
                <a:latin typeface="Abadi"/>
              </a:rPr>
              <a:t> Dash Visualizations</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and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8272"/>
            <a:ext cx="10515600" cy="113680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the process of gathering and measuring information on targeted variables in an established system, which then enables one to answer relevant questions and evaluate outcomes.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8" name="Picture 7">
            <a:extLst>
              <a:ext uri="{FF2B5EF4-FFF2-40B4-BE49-F238E27FC236}">
                <a16:creationId xmlns:a16="http://schemas.microsoft.com/office/drawing/2014/main" id="{C9428753-A369-454F-9AFC-CAFA4C3712A2}"/>
              </a:ext>
            </a:extLst>
          </p:cNvPr>
          <p:cNvPicPr>
            <a:picLocks noChangeAspect="1"/>
          </p:cNvPicPr>
          <p:nvPr/>
        </p:nvPicPr>
        <p:blipFill>
          <a:blip r:embed="rId3"/>
          <a:stretch>
            <a:fillRect/>
          </a:stretch>
        </p:blipFill>
        <p:spPr>
          <a:xfrm>
            <a:off x="608086" y="3015617"/>
            <a:ext cx="10677525" cy="310515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6BCBC5A2-7B71-43F3-97BF-1ABEA05C44CC}"/>
              </a:ext>
            </a:extLst>
          </p:cNvPr>
          <p:cNvPicPr>
            <a:picLocks noChangeAspect="1"/>
          </p:cNvPicPr>
          <p:nvPr/>
        </p:nvPicPr>
        <p:blipFill>
          <a:blip r:embed="rId3"/>
          <a:stretch>
            <a:fillRect/>
          </a:stretch>
        </p:blipFill>
        <p:spPr>
          <a:xfrm>
            <a:off x="334926" y="4645771"/>
            <a:ext cx="9331588" cy="1951705"/>
          </a:xfrm>
          <a:prstGeom prst="rect">
            <a:avLst/>
          </a:prstGeom>
        </p:spPr>
      </p:pic>
      <p:pic>
        <p:nvPicPr>
          <p:cNvPr id="42" name="Picture 41">
            <a:extLst>
              <a:ext uri="{FF2B5EF4-FFF2-40B4-BE49-F238E27FC236}">
                <a16:creationId xmlns:a16="http://schemas.microsoft.com/office/drawing/2014/main" id="{ED4D7E92-6444-4C4E-B6FD-94D62CCE1695}"/>
              </a:ext>
            </a:extLst>
          </p:cNvPr>
          <p:cNvPicPr>
            <a:picLocks noChangeAspect="1"/>
          </p:cNvPicPr>
          <p:nvPr/>
        </p:nvPicPr>
        <p:blipFill>
          <a:blip r:embed="rId4"/>
          <a:stretch>
            <a:fillRect/>
          </a:stretch>
        </p:blipFill>
        <p:spPr>
          <a:xfrm>
            <a:off x="0" y="1354336"/>
            <a:ext cx="12192000" cy="3121169"/>
          </a:xfrm>
          <a:prstGeom prst="rect">
            <a:avLst/>
          </a:prstGeom>
        </p:spPr>
      </p:pic>
      <p:sp>
        <p:nvSpPr>
          <p:cNvPr id="43" name="TextBox 42">
            <a:extLst>
              <a:ext uri="{FF2B5EF4-FFF2-40B4-BE49-F238E27FC236}">
                <a16:creationId xmlns:a16="http://schemas.microsoft.com/office/drawing/2014/main" id="{3FA39D9C-8820-4FDD-9D92-B356C0DED5FE}"/>
              </a:ext>
            </a:extLst>
          </p:cNvPr>
          <p:cNvSpPr txBox="1"/>
          <p:nvPr/>
        </p:nvSpPr>
        <p:spPr>
          <a:xfrm>
            <a:off x="10086372" y="5065872"/>
            <a:ext cx="1770702" cy="461665"/>
          </a:xfrm>
          <a:prstGeom prst="rect">
            <a:avLst/>
          </a:prstGeom>
          <a:noFill/>
        </p:spPr>
        <p:txBody>
          <a:bodyPr wrap="square" rtlCol="0">
            <a:spAutoFit/>
          </a:bodyPr>
          <a:lstStyle/>
          <a:p>
            <a:r>
              <a:rPr lang="en-IN" sz="2400" dirty="0">
                <a:hlinkClick r:id="rId5"/>
              </a:rPr>
              <a:t>GitHub Link</a:t>
            </a:r>
            <a:endParaRPr lang="en-IN" sz="24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09660023-0D0F-462A-A16E-E3DD63A3F9B9}"/>
              </a:ext>
            </a:extLst>
          </p:cNvPr>
          <p:cNvPicPr>
            <a:picLocks noChangeAspect="1"/>
          </p:cNvPicPr>
          <p:nvPr/>
        </p:nvPicPr>
        <p:blipFill>
          <a:blip r:embed="rId3"/>
          <a:stretch>
            <a:fillRect/>
          </a:stretch>
        </p:blipFill>
        <p:spPr>
          <a:xfrm>
            <a:off x="852480" y="1346479"/>
            <a:ext cx="8612541" cy="5542918"/>
          </a:xfrm>
          <a:prstGeom prst="rect">
            <a:avLst/>
          </a:prstGeom>
        </p:spPr>
      </p:pic>
      <p:pic>
        <p:nvPicPr>
          <p:cNvPr id="10" name="Picture 9">
            <a:extLst>
              <a:ext uri="{FF2B5EF4-FFF2-40B4-BE49-F238E27FC236}">
                <a16:creationId xmlns:a16="http://schemas.microsoft.com/office/drawing/2014/main" id="{47558894-853A-47BC-A8D9-66A6B57E8652}"/>
              </a:ext>
            </a:extLst>
          </p:cNvPr>
          <p:cNvPicPr>
            <a:picLocks noChangeAspect="1"/>
          </p:cNvPicPr>
          <p:nvPr/>
        </p:nvPicPr>
        <p:blipFill>
          <a:blip r:embed="rId4"/>
          <a:stretch>
            <a:fillRect/>
          </a:stretch>
        </p:blipFill>
        <p:spPr>
          <a:xfrm>
            <a:off x="3322129" y="5449773"/>
            <a:ext cx="8869871" cy="1434353"/>
          </a:xfrm>
          <a:prstGeom prst="rect">
            <a:avLst/>
          </a:prstGeom>
        </p:spPr>
      </p:pic>
      <p:sp>
        <p:nvSpPr>
          <p:cNvPr id="12" name="TextBox 11">
            <a:extLst>
              <a:ext uri="{FF2B5EF4-FFF2-40B4-BE49-F238E27FC236}">
                <a16:creationId xmlns:a16="http://schemas.microsoft.com/office/drawing/2014/main" id="{0585E565-FB9C-4A2A-8439-C180F28B6851}"/>
              </a:ext>
            </a:extLst>
          </p:cNvPr>
          <p:cNvSpPr txBox="1"/>
          <p:nvPr/>
        </p:nvSpPr>
        <p:spPr>
          <a:xfrm>
            <a:off x="9860284" y="4568373"/>
            <a:ext cx="1597688" cy="461665"/>
          </a:xfrm>
          <a:prstGeom prst="rect">
            <a:avLst/>
          </a:prstGeom>
          <a:noFill/>
        </p:spPr>
        <p:txBody>
          <a:bodyPr wrap="square" rtlCol="0">
            <a:spAutoFit/>
          </a:bodyPr>
          <a:lstStyle/>
          <a:p>
            <a:r>
              <a:rPr lang="en-IN" sz="2400" dirty="0">
                <a:hlinkClick r:id="rId5"/>
              </a:rPr>
              <a:t>GitHub link</a:t>
            </a:r>
            <a:endParaRPr lang="en-IN" sz="24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311</TotalTime>
  <Words>1634</Words>
  <Application>Microsoft Office PowerPoint</Application>
  <PresentationFormat>Widescreen</PresentationFormat>
  <Paragraphs>250</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Raj Chhadia</cp:lastModifiedBy>
  <cp:revision>210</cp:revision>
  <dcterms:created xsi:type="dcterms:W3CDTF">2021-04-29T18:58:34Z</dcterms:created>
  <dcterms:modified xsi:type="dcterms:W3CDTF">2023-03-21T14:25:49Z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